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8"/>
  </p:notesMasterIdLst>
  <p:handoutMasterIdLst>
    <p:handoutMasterId r:id="rId19"/>
  </p:handoutMasterIdLst>
  <p:sldIdLst>
    <p:sldId id="256" r:id="rId5"/>
    <p:sldId id="261" r:id="rId6"/>
    <p:sldId id="262" r:id="rId7"/>
    <p:sldId id="263" r:id="rId8"/>
    <p:sldId id="264" r:id="rId9"/>
    <p:sldId id="268" r:id="rId10"/>
    <p:sldId id="265" r:id="rId11"/>
    <p:sldId id="269" r:id="rId12"/>
    <p:sldId id="270" r:id="rId13"/>
    <p:sldId id="271" r:id="rId14"/>
    <p:sldId id="266" r:id="rId15"/>
    <p:sldId id="267"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96" d="100"/>
          <a:sy n="96" d="100"/>
        </p:scale>
        <p:origin x="616"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5/24/2020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364776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019069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91009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85305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60848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80514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32017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73669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80454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16590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5/24/2020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b="1" dirty="0">
                <a:solidFill>
                  <a:schemeClr val="bg1"/>
                </a:solidFill>
              </a:rPr>
              <a:t>The Battle of the Neighborhoods</a:t>
            </a:r>
            <a:br>
              <a:rPr lang="en-US" dirty="0">
                <a:solidFill>
                  <a:schemeClr val="bg1"/>
                </a:solidFill>
              </a:rPr>
            </a:br>
            <a:r>
              <a:rPr lang="en-US" sz="1600" b="1" dirty="0">
                <a:solidFill>
                  <a:schemeClr val="bg1"/>
                </a:solidFill>
              </a:rPr>
              <a:t>IBM Applied Data Science Capstone</a:t>
            </a:r>
            <a:endParaRPr lang="en-US" sz="1600" dirty="0">
              <a:solidFill>
                <a:schemeClr val="bg1"/>
              </a:solidFill>
              <a:effectLst/>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pPr algn="ctr"/>
            <a:r>
              <a:rPr lang="en-US" dirty="0">
                <a:solidFill>
                  <a:srgbClr val="7CEBFF"/>
                </a:solidFill>
              </a:rPr>
              <a:t>I.Lahlou</a:t>
            </a:r>
          </a:p>
          <a:p>
            <a:pPr algn="ctr"/>
            <a:r>
              <a:rPr lang="en-US" dirty="0">
                <a:solidFill>
                  <a:srgbClr val="7CEBFF"/>
                </a:solidFill>
              </a:rPr>
              <a:t>May 2020</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Analysis: </a:t>
            </a:r>
            <a:br>
              <a:rPr lang="en-US" b="1" dirty="0"/>
            </a:br>
            <a:r>
              <a:rPr lang="en-US" b="1" dirty="0"/>
              <a:t>County Land-use data</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2" y="1898787"/>
            <a:ext cx="11029615" cy="902843"/>
          </a:xfrm>
        </p:spPr>
        <p:txBody>
          <a:bodyPr>
            <a:normAutofit/>
          </a:bodyPr>
          <a:lstStyle/>
          <a:p>
            <a:r>
              <a:rPr lang="en-US" dirty="0"/>
              <a:t>Fairfax County Land-use data is imported, cleaned and mapped to display only commercial areas within the target search area.</a:t>
            </a:r>
          </a:p>
        </p:txBody>
      </p:sp>
      <p:pic>
        <p:nvPicPr>
          <p:cNvPr id="4" name="Picture 3">
            <a:extLst>
              <a:ext uri="{FF2B5EF4-FFF2-40B4-BE49-F238E27FC236}">
                <a16:creationId xmlns:a16="http://schemas.microsoft.com/office/drawing/2014/main" id="{F6DBC63B-E866-450D-8B5B-0FF16AFECD70}"/>
              </a:ext>
            </a:extLst>
          </p:cNvPr>
          <p:cNvPicPr>
            <a:picLocks noChangeAspect="1"/>
          </p:cNvPicPr>
          <p:nvPr/>
        </p:nvPicPr>
        <p:blipFill>
          <a:blip r:embed="rId3"/>
          <a:stretch>
            <a:fillRect/>
          </a:stretch>
        </p:blipFill>
        <p:spPr>
          <a:xfrm>
            <a:off x="7571970" y="4270764"/>
            <a:ext cx="1889924" cy="2145978"/>
          </a:xfrm>
          <a:prstGeom prst="rect">
            <a:avLst/>
          </a:prstGeom>
        </p:spPr>
      </p:pic>
      <p:pic>
        <p:nvPicPr>
          <p:cNvPr id="6" name="Picture 5">
            <a:extLst>
              <a:ext uri="{FF2B5EF4-FFF2-40B4-BE49-F238E27FC236}">
                <a16:creationId xmlns:a16="http://schemas.microsoft.com/office/drawing/2014/main" id="{9A454FBD-50DC-40FB-93C1-4D5730DF912F}"/>
              </a:ext>
            </a:extLst>
          </p:cNvPr>
          <p:cNvPicPr>
            <a:picLocks noChangeAspect="1"/>
          </p:cNvPicPr>
          <p:nvPr/>
        </p:nvPicPr>
        <p:blipFill>
          <a:blip r:embed="rId4"/>
          <a:stretch>
            <a:fillRect/>
          </a:stretch>
        </p:blipFill>
        <p:spPr>
          <a:xfrm>
            <a:off x="766890" y="2683836"/>
            <a:ext cx="4922710" cy="4137534"/>
          </a:xfrm>
          <a:prstGeom prst="rect">
            <a:avLst/>
          </a:prstGeom>
        </p:spPr>
      </p:pic>
      <p:pic>
        <p:nvPicPr>
          <p:cNvPr id="8" name="Picture 7">
            <a:extLst>
              <a:ext uri="{FF2B5EF4-FFF2-40B4-BE49-F238E27FC236}">
                <a16:creationId xmlns:a16="http://schemas.microsoft.com/office/drawing/2014/main" id="{760A3A80-2BB5-43D4-BADB-AFA831675B99}"/>
              </a:ext>
            </a:extLst>
          </p:cNvPr>
          <p:cNvPicPr>
            <a:picLocks noChangeAspect="1"/>
          </p:cNvPicPr>
          <p:nvPr/>
        </p:nvPicPr>
        <p:blipFill>
          <a:blip r:embed="rId5"/>
          <a:stretch>
            <a:fillRect/>
          </a:stretch>
        </p:blipFill>
        <p:spPr>
          <a:xfrm>
            <a:off x="5689600" y="2984461"/>
            <a:ext cx="6328196" cy="1103472"/>
          </a:xfrm>
          <a:prstGeom prst="rect">
            <a:avLst/>
          </a:prstGeom>
        </p:spPr>
      </p:pic>
    </p:spTree>
    <p:extLst>
      <p:ext uri="{BB962C8B-B14F-4D97-AF65-F5344CB8AC3E}">
        <p14:creationId xmlns:p14="http://schemas.microsoft.com/office/powerpoint/2010/main" val="241883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Results and Discussion</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2" y="1855305"/>
            <a:ext cx="11029615" cy="2734366"/>
          </a:xfrm>
        </p:spPr>
        <p:txBody>
          <a:bodyPr>
            <a:normAutofit/>
          </a:bodyPr>
          <a:lstStyle/>
          <a:p>
            <a:r>
              <a:rPr lang="en-US" dirty="0"/>
              <a:t>The selection is made by process of elimination. </a:t>
            </a:r>
          </a:p>
          <a:p>
            <a:pPr lvl="1"/>
            <a:r>
              <a:rPr lang="en-US" dirty="0"/>
              <a:t>First, clusters without commercial areas are eliminated (23)</a:t>
            </a:r>
          </a:p>
          <a:p>
            <a:pPr lvl="1"/>
            <a:r>
              <a:rPr lang="en-US" dirty="0"/>
              <a:t>Then, clusters with high Ice Cream shops per capita are removed (10)</a:t>
            </a:r>
          </a:p>
          <a:p>
            <a:pPr lvl="1"/>
            <a:r>
              <a:rPr lang="en-US" dirty="0"/>
              <a:t>Finally, 3 locations out of the remaining clusters are selected based on general knowledge of the foot traffic in those clusters.</a:t>
            </a:r>
          </a:p>
          <a:p>
            <a:pPr marL="0" indent="0">
              <a:buNone/>
            </a:pPr>
            <a:endParaRPr lang="en-US" dirty="0"/>
          </a:p>
        </p:txBody>
      </p:sp>
      <p:pic>
        <p:nvPicPr>
          <p:cNvPr id="3" name="Picture 2">
            <a:extLst>
              <a:ext uri="{FF2B5EF4-FFF2-40B4-BE49-F238E27FC236}">
                <a16:creationId xmlns:a16="http://schemas.microsoft.com/office/drawing/2014/main" id="{FCCFAE77-1DE6-4655-AC35-E1245D02DCF3}"/>
              </a:ext>
            </a:extLst>
          </p:cNvPr>
          <p:cNvPicPr>
            <a:picLocks noChangeAspect="1"/>
          </p:cNvPicPr>
          <p:nvPr/>
        </p:nvPicPr>
        <p:blipFill>
          <a:blip r:embed="rId3"/>
          <a:stretch>
            <a:fillRect/>
          </a:stretch>
        </p:blipFill>
        <p:spPr>
          <a:xfrm>
            <a:off x="3444903" y="3750365"/>
            <a:ext cx="6175468" cy="3071899"/>
          </a:xfrm>
          <a:prstGeom prst="rect">
            <a:avLst/>
          </a:prstGeom>
        </p:spPr>
      </p:pic>
    </p:spTree>
    <p:extLst>
      <p:ext uri="{BB962C8B-B14F-4D97-AF65-F5344CB8AC3E}">
        <p14:creationId xmlns:p14="http://schemas.microsoft.com/office/powerpoint/2010/main" val="2738837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Conclusion</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3" y="2180497"/>
            <a:ext cx="6336844" cy="3197294"/>
          </a:xfrm>
        </p:spPr>
        <p:txBody>
          <a:bodyPr>
            <a:normAutofit/>
          </a:bodyPr>
          <a:lstStyle/>
          <a:p>
            <a:r>
              <a:rPr lang="en-US" dirty="0"/>
              <a:t>The best 3 locations for an Ice Cream Shop were identified to be clusters: </a:t>
            </a:r>
            <a:r>
              <a:rPr lang="en-US" b="1" dirty="0"/>
              <a:t>5, 44 and 47</a:t>
            </a:r>
            <a:endParaRPr lang="en-US" dirty="0"/>
          </a:p>
          <a:p>
            <a:r>
              <a:rPr lang="en-US" dirty="0"/>
              <a:t>Our methodology and final selection will be communicated to the entrepreneur for feedback.  Additional study can be conducted as needed based on the feedback received.</a:t>
            </a:r>
          </a:p>
          <a:p>
            <a:endParaRPr lang="en-US" dirty="0"/>
          </a:p>
        </p:txBody>
      </p:sp>
      <p:grpSp>
        <p:nvGrpSpPr>
          <p:cNvPr id="13" name="Group 12">
            <a:extLst>
              <a:ext uri="{FF2B5EF4-FFF2-40B4-BE49-F238E27FC236}">
                <a16:creationId xmlns:a16="http://schemas.microsoft.com/office/drawing/2014/main" id="{6C355E2B-DFE4-46A0-B30F-E1F8D3A4E77B}"/>
              </a:ext>
            </a:extLst>
          </p:cNvPr>
          <p:cNvGrpSpPr/>
          <p:nvPr/>
        </p:nvGrpSpPr>
        <p:grpSpPr>
          <a:xfrm>
            <a:off x="6816436" y="2445327"/>
            <a:ext cx="5154694" cy="3831786"/>
            <a:chOff x="6816436" y="2445327"/>
            <a:chExt cx="4529697" cy="3197294"/>
          </a:xfrm>
        </p:grpSpPr>
        <p:pic>
          <p:nvPicPr>
            <p:cNvPr id="3" name="Picture 2">
              <a:extLst>
                <a:ext uri="{FF2B5EF4-FFF2-40B4-BE49-F238E27FC236}">
                  <a16:creationId xmlns:a16="http://schemas.microsoft.com/office/drawing/2014/main" id="{3C930B05-F444-45AE-8B69-FB763A3263D0}"/>
                </a:ext>
              </a:extLst>
            </p:cNvPr>
            <p:cNvPicPr>
              <a:picLocks noChangeAspect="1"/>
            </p:cNvPicPr>
            <p:nvPr/>
          </p:nvPicPr>
          <p:blipFill>
            <a:blip r:embed="rId3"/>
            <a:stretch>
              <a:fillRect/>
            </a:stretch>
          </p:blipFill>
          <p:spPr>
            <a:xfrm>
              <a:off x="7546109" y="2445327"/>
              <a:ext cx="3800024" cy="3197294"/>
            </a:xfrm>
            <a:prstGeom prst="rect">
              <a:avLst/>
            </a:prstGeom>
          </p:spPr>
        </p:pic>
        <p:cxnSp>
          <p:nvCxnSpPr>
            <p:cNvPr id="6" name="Straight Arrow Connector 5">
              <a:extLst>
                <a:ext uri="{FF2B5EF4-FFF2-40B4-BE49-F238E27FC236}">
                  <a16:creationId xmlns:a16="http://schemas.microsoft.com/office/drawing/2014/main" id="{3354B5B5-8912-40A1-9FBE-ED151B7C35E8}"/>
                </a:ext>
              </a:extLst>
            </p:cNvPr>
            <p:cNvCxnSpPr>
              <a:cxnSpLocks/>
            </p:cNvCxnSpPr>
            <p:nvPr/>
          </p:nvCxnSpPr>
          <p:spPr>
            <a:xfrm>
              <a:off x="6816436" y="2987964"/>
              <a:ext cx="936086" cy="616627"/>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85F821-465A-4A8F-852A-3FA6559015F0}"/>
                </a:ext>
              </a:extLst>
            </p:cNvPr>
            <p:cNvCxnSpPr>
              <a:cxnSpLocks/>
            </p:cNvCxnSpPr>
            <p:nvPr/>
          </p:nvCxnSpPr>
          <p:spPr>
            <a:xfrm>
              <a:off x="6816436" y="2987964"/>
              <a:ext cx="3341870" cy="845928"/>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93C283-FB32-4FD1-AC42-B86F7DF3E44A}"/>
                </a:ext>
              </a:extLst>
            </p:cNvPr>
            <p:cNvCxnSpPr>
              <a:cxnSpLocks/>
            </p:cNvCxnSpPr>
            <p:nvPr/>
          </p:nvCxnSpPr>
          <p:spPr>
            <a:xfrm>
              <a:off x="6816436" y="2987964"/>
              <a:ext cx="3671822" cy="1519391"/>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024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Subtitle 5">
            <a:extLst>
              <a:ext uri="{FF2B5EF4-FFF2-40B4-BE49-F238E27FC236}">
                <a16:creationId xmlns:a16="http://schemas.microsoft.com/office/drawing/2014/main" id="{25C319B0-E05F-4A38-BE2D-D2DDFF58A57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Table of contents</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p:txBody>
          <a:bodyPr/>
          <a:lstStyle/>
          <a:p>
            <a:pPr lvl="0"/>
            <a:r>
              <a:rPr lang="en-US" b="1" dirty="0"/>
              <a:t>Introduction: Business Problem</a:t>
            </a:r>
            <a:endParaRPr lang="en-US" dirty="0"/>
          </a:p>
          <a:p>
            <a:pPr lvl="0"/>
            <a:r>
              <a:rPr lang="en-US" b="1" dirty="0"/>
              <a:t>Data</a:t>
            </a:r>
            <a:endParaRPr lang="en-US" dirty="0"/>
          </a:p>
          <a:p>
            <a:pPr lvl="0"/>
            <a:r>
              <a:rPr lang="en-US" b="1" dirty="0"/>
              <a:t>Methodology</a:t>
            </a:r>
            <a:endParaRPr lang="en-US" dirty="0"/>
          </a:p>
          <a:p>
            <a:pPr lvl="0"/>
            <a:r>
              <a:rPr lang="en-US" b="1" dirty="0"/>
              <a:t>Analysis</a:t>
            </a:r>
            <a:endParaRPr lang="en-US" dirty="0"/>
          </a:p>
          <a:p>
            <a:pPr lvl="0"/>
            <a:r>
              <a:rPr lang="en-US" b="1" dirty="0"/>
              <a:t>Results and Discussion</a:t>
            </a:r>
            <a:endParaRPr lang="en-US" dirty="0"/>
          </a:p>
          <a:p>
            <a:pPr lvl="0"/>
            <a:r>
              <a:rPr lang="en-US" b="1" dirty="0"/>
              <a:t>Conclusion</a:t>
            </a:r>
            <a:endParaRPr lang="en-US" dirty="0"/>
          </a:p>
          <a:p>
            <a:endParaRPr lang="en-US" dirty="0"/>
          </a:p>
        </p:txBody>
      </p:sp>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pPr lvl="0"/>
            <a:r>
              <a:rPr lang="en-US" b="1" dirty="0"/>
              <a:t>Introduction: Business Problem</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p:txBody>
          <a:bodyPr>
            <a:normAutofit/>
          </a:bodyPr>
          <a:lstStyle/>
          <a:p>
            <a:r>
              <a:rPr lang="en-US" dirty="0"/>
              <a:t>An entrepreneur is looking for an ideal location to target for a new Ice Cream Shop in an area within Fairfax County, Virginia.</a:t>
            </a:r>
          </a:p>
          <a:p>
            <a:r>
              <a:rPr lang="en-US" dirty="0"/>
              <a:t>He wants to use a quantitative approach to identify the 3 best locations within the target search area. He will then pick his preferred location from these 3 identified locations.</a:t>
            </a:r>
          </a:p>
          <a:p>
            <a:r>
              <a:rPr lang="en-US" dirty="0"/>
              <a:t>His selection criteria include:</a:t>
            </a:r>
          </a:p>
          <a:p>
            <a:pPr lvl="1"/>
            <a:r>
              <a:rPr lang="en-US" dirty="0"/>
              <a:t>Low Ice Cream Shops per capita</a:t>
            </a:r>
          </a:p>
          <a:p>
            <a:pPr lvl="1"/>
            <a:r>
              <a:rPr lang="en-US" dirty="0"/>
              <a:t>Located in a commercial area</a:t>
            </a:r>
          </a:p>
          <a:p>
            <a:pPr lvl="1"/>
            <a:r>
              <a:rPr lang="en-US" dirty="0"/>
              <a:t>High foot traffic</a:t>
            </a:r>
          </a:p>
          <a:p>
            <a:endParaRPr lang="en-US" dirty="0"/>
          </a:p>
        </p:txBody>
      </p:sp>
    </p:spTree>
    <p:extLst>
      <p:ext uri="{BB962C8B-B14F-4D97-AF65-F5344CB8AC3E}">
        <p14:creationId xmlns:p14="http://schemas.microsoft.com/office/powerpoint/2010/main" val="318964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Data</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p:txBody>
          <a:bodyPr>
            <a:normAutofit/>
          </a:bodyPr>
          <a:lstStyle/>
          <a:p>
            <a:r>
              <a:rPr lang="en-US" dirty="0"/>
              <a:t>This problem can be solved using:</a:t>
            </a:r>
          </a:p>
          <a:p>
            <a:pPr lvl="1"/>
            <a:r>
              <a:rPr lang="en-US" dirty="0"/>
              <a:t>The most recent population data from Fairfax County</a:t>
            </a:r>
          </a:p>
          <a:p>
            <a:pPr lvl="1"/>
            <a:r>
              <a:rPr lang="en-US" dirty="0"/>
              <a:t>Land-use data from Fairfax County to identify commercial areas</a:t>
            </a:r>
          </a:p>
          <a:p>
            <a:pPr lvl="1"/>
            <a:r>
              <a:rPr lang="en-US" dirty="0"/>
              <a:t>Venue data from the Foursquare location data</a:t>
            </a:r>
          </a:p>
          <a:p>
            <a:endParaRPr lang="en-US" dirty="0"/>
          </a:p>
          <a:p>
            <a:r>
              <a:rPr lang="en-US" dirty="0"/>
              <a:t>Once the data is collected, processed and explored, an in-depth analysis will be performed, and conclusions will be drawn. The results will then be communicated to the entrepreneur for feedback.</a:t>
            </a:r>
          </a:p>
          <a:p>
            <a:endParaRPr lang="en-US" dirty="0"/>
          </a:p>
        </p:txBody>
      </p:sp>
    </p:spTree>
    <p:extLst>
      <p:ext uri="{BB962C8B-B14F-4D97-AF65-F5344CB8AC3E}">
        <p14:creationId xmlns:p14="http://schemas.microsoft.com/office/powerpoint/2010/main" val="1860141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Methodology</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p:txBody>
          <a:bodyPr/>
          <a:lstStyle/>
          <a:p>
            <a:pPr lvl="0"/>
            <a:r>
              <a:rPr lang="en-US" dirty="0"/>
              <a:t>The search area targeted by the entrepreneur includes just a small section within the county.  A polygon representing this area will therefore be created to filter only the population within the target search area.</a:t>
            </a:r>
          </a:p>
          <a:p>
            <a:pPr lvl="0"/>
            <a:r>
              <a:rPr lang="en-US" dirty="0"/>
              <a:t>The target area polygon will then be divided into a grid of equal sized clusters representing sub-neighborhoods.</a:t>
            </a:r>
          </a:p>
          <a:p>
            <a:pPr lvl="0"/>
            <a:r>
              <a:rPr lang="en-US" dirty="0"/>
              <a:t>The population count sum of each sub-neighborhood will then be computed and assigned to the cluster's centroid location.</a:t>
            </a:r>
          </a:p>
          <a:p>
            <a:pPr lvl="0"/>
            <a:r>
              <a:rPr lang="en-US" dirty="0"/>
              <a:t>Venue data will be extracted from the Foursquare location data, reviewed and structured.</a:t>
            </a:r>
          </a:p>
          <a:p>
            <a:pPr lvl="0"/>
            <a:r>
              <a:rPr lang="en-US" dirty="0"/>
              <a:t>Land use data will then be filtered and mapped to display only commercial areas within the target search area.</a:t>
            </a:r>
          </a:p>
          <a:p>
            <a:pPr lvl="0"/>
            <a:r>
              <a:rPr lang="en-US" dirty="0"/>
              <a:t>A selection will be made by process of elimination. We will eliminate clusters without commercial areas, then clusters with high Ice Cream shops per capita and finally we will select the best 3 locations out of the remaining clusters based on general knowledge of the foot traffic in those clusters.</a:t>
            </a:r>
          </a:p>
          <a:p>
            <a:endParaRPr lang="en-US" dirty="0"/>
          </a:p>
        </p:txBody>
      </p:sp>
    </p:spTree>
    <p:extLst>
      <p:ext uri="{BB962C8B-B14F-4D97-AF65-F5344CB8AC3E}">
        <p14:creationId xmlns:p14="http://schemas.microsoft.com/office/powerpoint/2010/main" val="228035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Analysis: </a:t>
            </a:r>
            <a:br>
              <a:rPr lang="en-US" b="1" dirty="0"/>
            </a:br>
            <a:r>
              <a:rPr lang="en-US" b="1" dirty="0"/>
              <a:t>Mapping Fairfax County and the search area</a:t>
            </a:r>
            <a:endParaRPr lang="en-US" dirty="0"/>
          </a:p>
        </p:txBody>
      </p:sp>
      <p:pic>
        <p:nvPicPr>
          <p:cNvPr id="7" name="Picture 6">
            <a:extLst>
              <a:ext uri="{FF2B5EF4-FFF2-40B4-BE49-F238E27FC236}">
                <a16:creationId xmlns:a16="http://schemas.microsoft.com/office/drawing/2014/main" id="{B0BBA55F-3FEB-486A-A706-32FFE35F06CD}"/>
              </a:ext>
            </a:extLst>
          </p:cNvPr>
          <p:cNvPicPr/>
          <p:nvPr/>
        </p:nvPicPr>
        <p:blipFill>
          <a:blip r:embed="rId3"/>
          <a:stretch>
            <a:fillRect/>
          </a:stretch>
        </p:blipFill>
        <p:spPr>
          <a:xfrm>
            <a:off x="581192" y="2407717"/>
            <a:ext cx="4508044" cy="4357919"/>
          </a:xfrm>
          <a:prstGeom prst="rect">
            <a:avLst/>
          </a:prstGeom>
        </p:spPr>
      </p:pic>
      <p:pic>
        <p:nvPicPr>
          <p:cNvPr id="8" name="Picture 7">
            <a:extLst>
              <a:ext uri="{FF2B5EF4-FFF2-40B4-BE49-F238E27FC236}">
                <a16:creationId xmlns:a16="http://schemas.microsoft.com/office/drawing/2014/main" id="{2E96E67C-736D-4647-9C88-69DA46F06480}"/>
              </a:ext>
            </a:extLst>
          </p:cNvPr>
          <p:cNvPicPr>
            <a:picLocks noChangeAspect="1"/>
          </p:cNvPicPr>
          <p:nvPr/>
        </p:nvPicPr>
        <p:blipFill>
          <a:blip r:embed="rId4"/>
          <a:stretch>
            <a:fillRect/>
          </a:stretch>
        </p:blipFill>
        <p:spPr>
          <a:xfrm>
            <a:off x="5433435" y="3807979"/>
            <a:ext cx="3495675" cy="895350"/>
          </a:xfrm>
          <a:prstGeom prst="rect">
            <a:avLst/>
          </a:prstGeom>
        </p:spPr>
      </p:pic>
    </p:spTree>
    <p:extLst>
      <p:ext uri="{BB962C8B-B14F-4D97-AF65-F5344CB8AC3E}">
        <p14:creationId xmlns:p14="http://schemas.microsoft.com/office/powerpoint/2010/main" val="290280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Analysis: </a:t>
            </a:r>
            <a:br>
              <a:rPr lang="en-US" b="1" dirty="0"/>
            </a:br>
            <a:r>
              <a:rPr lang="en-US" b="1" dirty="0"/>
              <a:t>Acquiring and cleaning county population data</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2" y="2180496"/>
            <a:ext cx="11029615" cy="902843"/>
          </a:xfrm>
        </p:spPr>
        <p:txBody>
          <a:bodyPr/>
          <a:lstStyle/>
          <a:p>
            <a:r>
              <a:rPr lang="en-US" dirty="0"/>
              <a:t>The first step in the analysis is to extract the most recent population data in Fairfax County. The population data contains the average population per household along with each household geographic location.</a:t>
            </a:r>
          </a:p>
          <a:p>
            <a:endParaRPr lang="en-US" dirty="0"/>
          </a:p>
        </p:txBody>
      </p:sp>
      <p:pic>
        <p:nvPicPr>
          <p:cNvPr id="3" name="Picture 2">
            <a:extLst>
              <a:ext uri="{FF2B5EF4-FFF2-40B4-BE49-F238E27FC236}">
                <a16:creationId xmlns:a16="http://schemas.microsoft.com/office/drawing/2014/main" id="{645EB25E-57E7-4105-B160-5AA729FC86D1}"/>
              </a:ext>
            </a:extLst>
          </p:cNvPr>
          <p:cNvPicPr>
            <a:picLocks noChangeAspect="1"/>
          </p:cNvPicPr>
          <p:nvPr/>
        </p:nvPicPr>
        <p:blipFill>
          <a:blip r:embed="rId3"/>
          <a:stretch>
            <a:fillRect/>
          </a:stretch>
        </p:blipFill>
        <p:spPr>
          <a:xfrm>
            <a:off x="975855" y="3280385"/>
            <a:ext cx="6285521" cy="1518036"/>
          </a:xfrm>
          <a:prstGeom prst="rect">
            <a:avLst/>
          </a:prstGeom>
        </p:spPr>
      </p:pic>
    </p:spTree>
    <p:extLst>
      <p:ext uri="{BB962C8B-B14F-4D97-AF65-F5344CB8AC3E}">
        <p14:creationId xmlns:p14="http://schemas.microsoft.com/office/powerpoint/2010/main" val="399318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Analysis: </a:t>
            </a:r>
            <a:br>
              <a:rPr lang="en-US" b="1" dirty="0"/>
            </a:br>
            <a:r>
              <a:rPr lang="en-US" b="1" dirty="0"/>
              <a:t>Dividing the search area into a grid </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2" y="2180496"/>
            <a:ext cx="11029615" cy="902843"/>
          </a:xfrm>
        </p:spPr>
        <p:txBody>
          <a:bodyPr>
            <a:normAutofit fontScale="85000" lnSpcReduction="20000"/>
          </a:bodyPr>
          <a:lstStyle/>
          <a:p>
            <a:r>
              <a:rPr lang="en-US" dirty="0"/>
              <a:t>The target area polygon is then divided into a grid of equal sized clusters representing sub-neighborhoods. The spacing between the 55 center locations is 2.32 km.</a:t>
            </a:r>
          </a:p>
          <a:p>
            <a:r>
              <a:rPr lang="en-US" dirty="0"/>
              <a:t>The population count sum of each sub-neighborhood is then computed and assigned to the cluster's centroid location.</a:t>
            </a:r>
          </a:p>
          <a:p>
            <a:endParaRPr lang="en-US" dirty="0"/>
          </a:p>
        </p:txBody>
      </p:sp>
      <p:pic>
        <p:nvPicPr>
          <p:cNvPr id="4" name="Picture 3">
            <a:extLst>
              <a:ext uri="{FF2B5EF4-FFF2-40B4-BE49-F238E27FC236}">
                <a16:creationId xmlns:a16="http://schemas.microsoft.com/office/drawing/2014/main" id="{84275DB7-6D49-455B-832B-1C305AB114B0}"/>
              </a:ext>
            </a:extLst>
          </p:cNvPr>
          <p:cNvPicPr>
            <a:picLocks noChangeAspect="1"/>
          </p:cNvPicPr>
          <p:nvPr/>
        </p:nvPicPr>
        <p:blipFill>
          <a:blip r:embed="rId3"/>
          <a:stretch>
            <a:fillRect/>
          </a:stretch>
        </p:blipFill>
        <p:spPr>
          <a:xfrm>
            <a:off x="305804" y="3253778"/>
            <a:ext cx="5020583" cy="3193203"/>
          </a:xfrm>
          <a:prstGeom prst="rect">
            <a:avLst/>
          </a:prstGeom>
        </p:spPr>
      </p:pic>
      <p:pic>
        <p:nvPicPr>
          <p:cNvPr id="6" name="Picture 5">
            <a:extLst>
              <a:ext uri="{FF2B5EF4-FFF2-40B4-BE49-F238E27FC236}">
                <a16:creationId xmlns:a16="http://schemas.microsoft.com/office/drawing/2014/main" id="{79376C62-1B6B-4A9F-BE16-DC73A5FEEF33}"/>
              </a:ext>
            </a:extLst>
          </p:cNvPr>
          <p:cNvPicPr>
            <a:picLocks noChangeAspect="1"/>
          </p:cNvPicPr>
          <p:nvPr/>
        </p:nvPicPr>
        <p:blipFill>
          <a:blip r:embed="rId4"/>
          <a:stretch>
            <a:fillRect/>
          </a:stretch>
        </p:blipFill>
        <p:spPr>
          <a:xfrm>
            <a:off x="5552152" y="3500025"/>
            <a:ext cx="6235822" cy="3025466"/>
          </a:xfrm>
          <a:prstGeom prst="rect">
            <a:avLst/>
          </a:prstGeom>
        </p:spPr>
      </p:pic>
    </p:spTree>
    <p:extLst>
      <p:ext uri="{BB962C8B-B14F-4D97-AF65-F5344CB8AC3E}">
        <p14:creationId xmlns:p14="http://schemas.microsoft.com/office/powerpoint/2010/main" val="292434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b="1" dirty="0"/>
              <a:t>Analysis: </a:t>
            </a:r>
            <a:br>
              <a:rPr lang="en-US" b="1" dirty="0"/>
            </a:br>
            <a:r>
              <a:rPr lang="en-US" b="1" dirty="0"/>
              <a:t>Venue Data</a:t>
            </a:r>
            <a:endParaRPr lang="en-US" dirty="0"/>
          </a:p>
        </p:txBody>
      </p:sp>
      <p:sp>
        <p:nvSpPr>
          <p:cNvPr id="5" name="Content Placeholder 4">
            <a:extLst>
              <a:ext uri="{FF2B5EF4-FFF2-40B4-BE49-F238E27FC236}">
                <a16:creationId xmlns:a16="http://schemas.microsoft.com/office/drawing/2014/main" id="{EC563267-E0BD-439C-B599-C26EDC352024}"/>
              </a:ext>
            </a:extLst>
          </p:cNvPr>
          <p:cNvSpPr>
            <a:spLocks noGrp="1"/>
          </p:cNvSpPr>
          <p:nvPr>
            <p:ph idx="1"/>
          </p:nvPr>
        </p:nvSpPr>
        <p:spPr>
          <a:xfrm>
            <a:off x="581192" y="2180496"/>
            <a:ext cx="11029615" cy="902843"/>
          </a:xfrm>
        </p:spPr>
        <p:txBody>
          <a:bodyPr>
            <a:normAutofit fontScale="85000" lnSpcReduction="20000"/>
          </a:bodyPr>
          <a:lstStyle/>
          <a:p>
            <a:r>
              <a:rPr lang="en-US" dirty="0"/>
              <a:t>Venue data is extracted from the Foursquare location data, reviewed and structured.</a:t>
            </a:r>
          </a:p>
          <a:p>
            <a:r>
              <a:rPr lang="en-US" dirty="0"/>
              <a:t>There are 67 ice cream shops within 15 kms from the center of the search area.</a:t>
            </a:r>
          </a:p>
          <a:p>
            <a:r>
              <a:rPr lang="en-US" dirty="0"/>
              <a:t>The Ice Cream Shops within 1275 meters of each centroid are then identified and their counts aggregated.</a:t>
            </a:r>
          </a:p>
        </p:txBody>
      </p:sp>
      <p:pic>
        <p:nvPicPr>
          <p:cNvPr id="3" name="Picture 2">
            <a:extLst>
              <a:ext uri="{FF2B5EF4-FFF2-40B4-BE49-F238E27FC236}">
                <a16:creationId xmlns:a16="http://schemas.microsoft.com/office/drawing/2014/main" id="{D3FA8D05-A972-4CE3-8A33-28314B4D8104}"/>
              </a:ext>
            </a:extLst>
          </p:cNvPr>
          <p:cNvPicPr>
            <a:picLocks noChangeAspect="1"/>
          </p:cNvPicPr>
          <p:nvPr/>
        </p:nvPicPr>
        <p:blipFill>
          <a:blip r:embed="rId3"/>
          <a:stretch>
            <a:fillRect/>
          </a:stretch>
        </p:blipFill>
        <p:spPr>
          <a:xfrm>
            <a:off x="512618" y="3278140"/>
            <a:ext cx="4602678" cy="3579860"/>
          </a:xfrm>
          <a:prstGeom prst="rect">
            <a:avLst/>
          </a:prstGeom>
        </p:spPr>
      </p:pic>
      <p:pic>
        <p:nvPicPr>
          <p:cNvPr id="7" name="Picture 6">
            <a:extLst>
              <a:ext uri="{FF2B5EF4-FFF2-40B4-BE49-F238E27FC236}">
                <a16:creationId xmlns:a16="http://schemas.microsoft.com/office/drawing/2014/main" id="{45314E05-110B-4E34-8BF4-E5EE0BAE2CA8}"/>
              </a:ext>
            </a:extLst>
          </p:cNvPr>
          <p:cNvPicPr>
            <a:picLocks noChangeAspect="1"/>
          </p:cNvPicPr>
          <p:nvPr/>
        </p:nvPicPr>
        <p:blipFill>
          <a:blip r:embed="rId4"/>
          <a:stretch>
            <a:fillRect/>
          </a:stretch>
        </p:blipFill>
        <p:spPr>
          <a:xfrm>
            <a:off x="5474596" y="3774662"/>
            <a:ext cx="6224130" cy="3083338"/>
          </a:xfrm>
          <a:prstGeom prst="rect">
            <a:avLst/>
          </a:prstGeom>
        </p:spPr>
      </p:pic>
    </p:spTree>
    <p:extLst>
      <p:ext uri="{BB962C8B-B14F-4D97-AF65-F5344CB8AC3E}">
        <p14:creationId xmlns:p14="http://schemas.microsoft.com/office/powerpoint/2010/main" val="153421430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{AED5263E-A49C-45FB-97D8-9AACEA8C103A}tf33568355</Template>
  <TotalTime>0</TotalTime>
  <Words>653</Words>
  <Application>Microsoft Office PowerPoint</Application>
  <PresentationFormat>Widescreen</PresentationFormat>
  <Paragraphs>65</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Gill Sans MT</vt:lpstr>
      <vt:lpstr>Wingdings 2</vt:lpstr>
      <vt:lpstr>Dividend</vt:lpstr>
      <vt:lpstr>The Battle of the Neighborhoods IBM Applied Data Science Capstone</vt:lpstr>
      <vt:lpstr>Table of contents</vt:lpstr>
      <vt:lpstr>Introduction: Business Problem</vt:lpstr>
      <vt:lpstr>Data</vt:lpstr>
      <vt:lpstr>Methodology</vt:lpstr>
      <vt:lpstr>Analysis:  Mapping Fairfax County and the search area</vt:lpstr>
      <vt:lpstr>Analysis:  Acquiring and cleaning county population data</vt:lpstr>
      <vt:lpstr>Analysis:  Dividing the search area into a grid </vt:lpstr>
      <vt:lpstr>Analysis:  Venue Data</vt:lpstr>
      <vt:lpstr>Analysis:  County Land-use data</vt:lpstr>
      <vt:lpstr>Results and 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2020-05-24T17:05:15Z</dcterms:created>
  <dcterms:modified xsi:type="dcterms:W3CDTF">2020-05-24T18:01:05Z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